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300" r:id="rId4"/>
    <p:sldId id="287" r:id="rId5"/>
    <p:sldId id="266" r:id="rId6"/>
    <p:sldId id="267" r:id="rId7"/>
    <p:sldId id="293" r:id="rId8"/>
    <p:sldId id="294" r:id="rId9"/>
    <p:sldId id="295" r:id="rId10"/>
    <p:sldId id="268" r:id="rId11"/>
    <p:sldId id="277" r:id="rId12"/>
    <p:sldId id="301" r:id="rId13"/>
    <p:sldId id="303" r:id="rId14"/>
    <p:sldId id="299" r:id="rId15"/>
    <p:sldId id="297" r:id="rId16"/>
    <p:sldId id="302" r:id="rId17"/>
    <p:sldId id="270" r:id="rId18"/>
  </p:sldIdLst>
  <p:sldSz cx="9144000" cy="6858000" type="screen4x3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88" autoAdjust="0"/>
    <p:restoredTop sz="92038" autoAdjust="0"/>
  </p:normalViewPr>
  <p:slideViewPr>
    <p:cSldViewPr>
      <p:cViewPr varScale="1">
        <p:scale>
          <a:sx n="52" d="100"/>
          <a:sy n="52" d="100"/>
        </p:scale>
        <p:origin x="105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72D33-1F00-444D-B052-38A6D06C3B69}" type="datetimeFigureOut">
              <a:rPr lang="ca-ES" smtClean="0"/>
              <a:t>31/1/2018</a:t>
            </a:fld>
            <a:endParaRPr lang="ca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58125-12AD-4829-AC83-64E2772EB402}" type="slidenum">
              <a:rPr lang="ca-ES" smtClean="0"/>
              <a:t>‹Nº›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888349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D4898-5B3B-4C2B-8000-73CC61F7B111}" type="datetimeFigureOut">
              <a:rPr lang="ca-ES" smtClean="0"/>
              <a:pPr/>
              <a:t>31/1/2018</a:t>
            </a:fld>
            <a:endParaRPr lang="ca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11280-DD26-4142-B3CA-B599797F5FB4}" type="slidenum">
              <a:rPr lang="ca-ES" smtClean="0"/>
              <a:pPr/>
              <a:t>‹Nº›</a:t>
            </a:fld>
            <a:endParaRPr lang="ca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concursosfapacastello@gmail.com" TargetMode="External"/><Relationship Id="rId2" Type="http://schemas.openxmlformats.org/officeDocument/2006/relationships/hyperlink" Target="http://www.fapacastello.com/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ceapaconcursos.es/concurso/11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omunicacionfampa.wixsite.com/formacion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fapa.penyagolosa/?fref=ts" TargetMode="External"/><Relationship Id="rId2" Type="http://schemas.openxmlformats.org/officeDocument/2006/relationships/hyperlink" Target="http://www.fapacastello.com/" TargetMode="External"/><Relationship Id="rId1" Type="http://schemas.openxmlformats.org/officeDocument/2006/relationships/slideLayout" Target="../slideLayouts/slideLayout8.xml"/><Relationship Id="rId5" Type="http://schemas.openxmlformats.org/officeDocument/2006/relationships/hyperlink" Target="mailto:formacio@fapacastello.com" TargetMode="External"/><Relationship Id="rId4" Type="http://schemas.openxmlformats.org/officeDocument/2006/relationships/hyperlink" Target="mailto:info@fapacastello.co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89003" y="548680"/>
            <a:ext cx="7772400" cy="14700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a-ES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PROJECTE D’ACTIVITATS 2018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93204" y="4149080"/>
            <a:ext cx="6400800" cy="1752600"/>
          </a:xfrm>
        </p:spPr>
        <p:txBody>
          <a:bodyPr>
            <a:normAutofit/>
          </a:bodyPr>
          <a:lstStyle/>
          <a:p>
            <a:endParaRPr lang="ca-ES" dirty="0"/>
          </a:p>
          <a:p>
            <a:endParaRPr lang="ca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74" y="4293096"/>
            <a:ext cx="8170458" cy="160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7524" y="260648"/>
            <a:ext cx="8568952" cy="62646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ca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4.- DINAMITZACIÓ AMPA</a:t>
            </a:r>
          </a:p>
          <a:p>
            <a:pPr>
              <a:buNone/>
            </a:pPr>
            <a:endParaRPr lang="ca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indent="0">
              <a:buNone/>
            </a:pPr>
            <a:r>
              <a:rPr lang="ca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REUNIONS PERIÓDIQUES COMARCALS AMB LES AMPA </a:t>
            </a:r>
          </a:p>
          <a:p>
            <a:pPr marL="0" indent="0">
              <a:buNone/>
            </a:pPr>
            <a:endParaRPr lang="ca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cs typeface="Arial" pitchFamily="34" charset="0"/>
              </a:rPr>
              <a:t>La comunicació entre les AMPA es fonamental per conèixer la realitat i les problemàtiques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cs typeface="Arial" pitchFamily="34" charset="0"/>
              </a:rPr>
              <a:t>que tenen.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cs typeface="Arial" pitchFamily="34" charset="0"/>
              </a:rPr>
              <a:t>Per tal de conèixer-les la FAMPA continuarà amb la ronda de reunions comarcals amb les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cs typeface="Arial" pitchFamily="34" charset="0"/>
              </a:rPr>
              <a:t>diferents AMPA per donar-se a conèixer i fomentar la participació de les AMPA en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cs typeface="Arial" pitchFamily="34" charset="0"/>
              </a:rPr>
              <a:t>l’educació.</a:t>
            </a:r>
          </a:p>
          <a:p>
            <a:pPr algn="just">
              <a:spcBef>
                <a:spcPts val="0"/>
              </a:spcBef>
              <a:buNone/>
            </a:pPr>
            <a:endParaRPr lang="ca-ES" sz="1800" dirty="0"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</a:pPr>
            <a:endParaRPr lang="ca-ES" sz="1800" dirty="0">
              <a:cs typeface="Arial" pitchFamily="34" charset="0"/>
            </a:endParaRPr>
          </a:p>
          <a:p>
            <a:pPr marL="0" indent="0">
              <a:buNone/>
            </a:pPr>
            <a:r>
              <a:rPr lang="ca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CONSTRUCCIÓ D’UN MAPA DE SITUACIÓ DE L’EDUCACIÓ I SEGUIR POTENCIANT  LA CREACIÓ  DE COORDINADORES</a:t>
            </a:r>
          </a:p>
          <a:p>
            <a:pPr marL="0" indent="0">
              <a:buNone/>
            </a:pPr>
            <a:endParaRPr lang="ca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cs typeface="Arial" pitchFamily="34" charset="0"/>
              </a:rPr>
              <a:t>Seguim potenciant la creació i funcionament de coordinadores ja siguem per barris,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cs typeface="Arial" pitchFamily="34" charset="0"/>
              </a:rPr>
              <a:t>territorials sectorials etc... Son una eina fonamental per  compartir problemes, solucions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cs typeface="Arial" pitchFamily="34" charset="0"/>
              </a:rPr>
              <a:t>per enriquir-nos  mútuament.</a:t>
            </a:r>
          </a:p>
          <a:p>
            <a:pPr algn="just">
              <a:spcBef>
                <a:spcPts val="0"/>
              </a:spcBef>
              <a:buNone/>
            </a:pPr>
            <a:endParaRPr lang="ca-ES" sz="2200" dirty="0">
              <a:cs typeface="Arial" pitchFamily="34" charset="0"/>
            </a:endParaRPr>
          </a:p>
          <a:p>
            <a:pPr>
              <a:buNone/>
            </a:pPr>
            <a:endParaRPr lang="ca-ES" sz="2200" dirty="0">
              <a:cs typeface="Arial" pitchFamily="34" charset="0"/>
            </a:endParaRPr>
          </a:p>
          <a:p>
            <a:pPr>
              <a:buNone/>
            </a:pPr>
            <a:endParaRPr lang="ca-ES" dirty="0"/>
          </a:p>
        </p:txBody>
      </p:sp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404664"/>
            <a:ext cx="8229600" cy="61206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ca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ORGANITZACIÓ DE PREMIS I CONCURSOS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a-ES" sz="1600" dirty="0">
                <a:cs typeface="Arial" pitchFamily="34" charset="0"/>
              </a:rPr>
              <a:t>Es important mantindré activa la participació de les AMPA i per eixe motiu FAMPA llança cada any premis i concursos per a fomentar la creativitat dels alumnes i potenciar la participació de les AMPA en els centres educatius</a:t>
            </a:r>
            <a:r>
              <a:rPr lang="ca-ES" sz="1800" dirty="0">
                <a:cs typeface="Arial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ca-ES" sz="2200" dirty="0"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ca-ES" sz="2200" dirty="0">
              <a:cs typeface="Arial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6D539D2-114A-413A-8272-6738D5B29D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340768"/>
            <a:ext cx="3744416" cy="49685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275592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1520" y="188640"/>
            <a:ext cx="8640960" cy="633670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ca-ES" sz="6400" dirty="0">
              <a:latin typeface="+mj-lt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a-ES" sz="7200" dirty="0">
                <a:latin typeface="+mj-lt"/>
              </a:rPr>
              <a:t>Des de FAMPA CASTELLÓ PENYAGOLOSA us enviem el concurs que hem preparat per aquest curs 2017-2018 esperem que us agradi aquest nou repte que hem llançat per a vosaltres.</a:t>
            </a:r>
            <a:endParaRPr lang="es-ES" sz="7200" dirty="0">
              <a:latin typeface="+mj-lt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a-ES" sz="7200" dirty="0">
                <a:latin typeface="+mj-lt"/>
              </a:rPr>
              <a:t>Aquí us enviem les bases, però en la nostra pàgina web podeu trobar la informació sobre les dues primeres proves. Un animem a participar en aquest viatge al llarg de la província en busca dels nostres personatges més il·lustres. ANIM!</a:t>
            </a:r>
            <a:endParaRPr lang="es-ES" sz="7200" dirty="0">
              <a:latin typeface="+mj-lt"/>
            </a:endParaRPr>
          </a:p>
          <a:p>
            <a:pPr marL="0" indent="0">
              <a:buNone/>
            </a:pPr>
            <a:r>
              <a:rPr lang="ca-ES" sz="7200" dirty="0">
                <a:latin typeface="+mj-lt"/>
              </a:rPr>
              <a:t> </a:t>
            </a:r>
            <a:endParaRPr lang="es-ES" sz="7200" dirty="0">
              <a:latin typeface="+mj-lt"/>
            </a:endParaRPr>
          </a:p>
          <a:p>
            <a:pPr marL="0" indent="0">
              <a:buNone/>
            </a:pPr>
            <a:r>
              <a:rPr lang="ca-ES" sz="7200" b="1" u="sng" dirty="0">
                <a:latin typeface="+mj-lt"/>
              </a:rPr>
              <a:t>Bases per al concurs de Gimcana del coneixement de la Federació d’AMPA FAMPA Castelló  Penyagolosa. </a:t>
            </a:r>
            <a:endParaRPr lang="es-ES" sz="7200" dirty="0">
              <a:latin typeface="+mj-lt"/>
            </a:endParaRPr>
          </a:p>
          <a:p>
            <a:pPr marL="0" indent="0">
              <a:buNone/>
            </a:pPr>
            <a:r>
              <a:rPr lang="ca-ES" sz="7200" b="1" dirty="0">
                <a:solidFill>
                  <a:srgbClr val="FF0000"/>
                </a:solidFill>
                <a:latin typeface="+mj-lt"/>
              </a:rPr>
              <a:t>És un concurs adreçat a alumnat que estigi cursant 4t PRI, 5è PRI, 6è PRI, 1r ESO, 2n ESO, 3er ESO i 4t ESO </a:t>
            </a:r>
            <a:r>
              <a:rPr lang="ca-ES" sz="7200" dirty="0">
                <a:latin typeface="+mj-lt"/>
              </a:rPr>
              <a:t>durant tot el procés del premi, i que pertanyen a un AMPA federada en la Federació d’AMPA FAMPA Castelló - Penyagolosa. </a:t>
            </a:r>
            <a:endParaRPr lang="es-ES" sz="7200" dirty="0">
              <a:latin typeface="+mj-lt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a-ES" sz="7200" dirty="0">
                <a:latin typeface="+mj-lt"/>
              </a:rPr>
              <a:t>Cada persona només podrà presentar-se en una modalitat. </a:t>
            </a:r>
            <a:endParaRPr lang="es-ES" sz="7200" dirty="0">
              <a:latin typeface="+mj-lt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a-ES" sz="7200" dirty="0">
                <a:latin typeface="+mj-lt"/>
              </a:rPr>
              <a:t>El concurs estarà basat en proves amb puntuació acumulativa. 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s-ES" sz="7200" dirty="0">
              <a:latin typeface="+mj-lt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a-ES" sz="7200" dirty="0">
                <a:latin typeface="+mj-lt"/>
              </a:rPr>
              <a:t>Les proves discorreran  en la província de Castelló i seran en la seua majoria de tipus fotogràfic. Cada quinze dies apareixeran noves proves a la web de </a:t>
            </a:r>
            <a:r>
              <a:rPr lang="ca-ES" sz="7200" dirty="0" err="1">
                <a:latin typeface="+mj-lt"/>
              </a:rPr>
              <a:t>Fampa</a:t>
            </a:r>
            <a:r>
              <a:rPr lang="ca-ES" sz="7200" dirty="0">
                <a:latin typeface="+mj-lt"/>
              </a:rPr>
              <a:t>. </a:t>
            </a:r>
            <a:r>
              <a:rPr lang="ca-ES" sz="7200" u="sng" dirty="0">
                <a:latin typeface="+mj-lt"/>
                <a:hlinkClick r:id="rId2"/>
              </a:rPr>
              <a:t>www.fapacastello.com</a:t>
            </a:r>
            <a:r>
              <a:rPr lang="ca-ES" sz="7200" dirty="0">
                <a:latin typeface="+mj-lt"/>
              </a:rPr>
              <a:t>  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ca-ES" sz="7200" dirty="0">
              <a:latin typeface="+mj-lt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a-ES" sz="7200" dirty="0">
                <a:latin typeface="+mj-lt"/>
              </a:rPr>
              <a:t>Per a participar en el certamen cal inscriure’s enviant un correu electrònic a </a:t>
            </a:r>
            <a:r>
              <a:rPr lang="ca-ES" sz="7200" u="sng" dirty="0">
                <a:latin typeface="+mj-lt"/>
                <a:hlinkClick r:id="rId3"/>
              </a:rPr>
              <a:t>concursosfapacastello@gmail.com</a:t>
            </a:r>
            <a:endParaRPr lang="es-ES" sz="7200" dirty="0">
              <a:latin typeface="+mj-lt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ca-ES" sz="2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22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1520" y="260648"/>
            <a:ext cx="8640960" cy="64087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a-ES" sz="6400" b="1" dirty="0">
                <a:latin typeface="+mj-lt"/>
              </a:rPr>
              <a:t>INDICANT:</a:t>
            </a:r>
            <a:endParaRPr lang="es-ES" sz="6400" dirty="0">
              <a:latin typeface="+mj-lt"/>
            </a:endParaRPr>
          </a:p>
          <a:p>
            <a:pPr marL="0" indent="0">
              <a:buNone/>
            </a:pPr>
            <a:r>
              <a:rPr lang="ca-ES" sz="6400" b="1" dirty="0">
                <a:latin typeface="+mj-lt"/>
              </a:rPr>
              <a:t>MODALITAT INDIVIDUAL O GRUPAL NOM I COGNOMS de cada concursant EDAT/CURS CENTRE CORREU ELECTRÒNIC TELÈFON DE CONTACTE </a:t>
            </a:r>
          </a:p>
          <a:p>
            <a:pPr marL="0" indent="0">
              <a:buNone/>
            </a:pPr>
            <a:endParaRPr lang="es-ES" sz="6400" dirty="0">
              <a:latin typeface="+mj-lt"/>
            </a:endParaRPr>
          </a:p>
          <a:p>
            <a:pPr marL="0" indent="0" algn="just">
              <a:buNone/>
            </a:pPr>
            <a:r>
              <a:rPr lang="ca-ES" sz="7200" dirty="0">
                <a:latin typeface="+mj-lt"/>
              </a:rPr>
              <a:t>Les inscripcions es podran fer al llarg de tot el concurs.  Propietat intel·lectual: les imatges quedarà en propietat exclusiva i permanent de la Federació, que tindrà completa llibertat per a utilitzar-les total o parcialment o per a modificar-les en el moment i la forma que consideri necessària.  La documentació relativa al treball premiat quedarà en poder de la Federació, que podrà fer us lliure de la mateixa, reservant-se el dret de publicació i difusió dels treballs presentats, citant al seu autor/a, sense que allò suposi ningun dret als mateixos. La documentació presentada no serà retornada.</a:t>
            </a:r>
          </a:p>
          <a:p>
            <a:pPr marL="0" indent="0" algn="just">
              <a:buNone/>
            </a:pPr>
            <a:endParaRPr lang="ca-ES" sz="6400" dirty="0">
              <a:latin typeface="+mj-lt"/>
            </a:endParaRPr>
          </a:p>
          <a:p>
            <a:pPr marL="0" indent="0" algn="just">
              <a:buNone/>
            </a:pPr>
            <a:r>
              <a:rPr lang="ca-ES" sz="7200" dirty="0">
                <a:latin typeface="+mj-lt"/>
              </a:rPr>
              <a:t>El jurat estarà format per membres de la junta de FAMPA i membres d’AMPES federades que ho sol·liciten. Per a la valoració dels premis es tindrà en compte la quantitat de punts aconseguida al llarg de tot el concurs. </a:t>
            </a:r>
          </a:p>
          <a:p>
            <a:pPr marL="0" indent="0" algn="just">
              <a:buNone/>
            </a:pPr>
            <a:endParaRPr lang="es-ES" sz="7200" dirty="0">
              <a:latin typeface="+mj-lt"/>
            </a:endParaRPr>
          </a:p>
          <a:p>
            <a:pPr marL="0" indent="0" algn="just">
              <a:buNone/>
            </a:pPr>
            <a:r>
              <a:rPr lang="ca-ES" sz="7200" b="1" dirty="0">
                <a:solidFill>
                  <a:srgbClr val="FF0000"/>
                </a:solidFill>
                <a:latin typeface="+mj-lt"/>
              </a:rPr>
              <a:t>El termini del concurs s’iniciarà el dia 18 de desembre de 2017 i finalitzarà a les 12 de la nit del dia 28 de maig de 2018. </a:t>
            </a:r>
          </a:p>
          <a:p>
            <a:pPr marL="0" indent="0" algn="just">
              <a:buNone/>
            </a:pPr>
            <a:endParaRPr lang="es-ES" sz="7200" dirty="0">
              <a:latin typeface="+mj-lt"/>
            </a:endParaRPr>
          </a:p>
          <a:p>
            <a:pPr marL="0" indent="0" algn="just">
              <a:buNone/>
            </a:pPr>
            <a:r>
              <a:rPr lang="ca-ES" sz="7200" b="1" dirty="0">
                <a:solidFill>
                  <a:srgbClr val="FF0000"/>
                </a:solidFill>
                <a:latin typeface="+mj-lt"/>
              </a:rPr>
              <a:t>El 4 de juny </a:t>
            </a:r>
            <a:r>
              <a:rPr lang="ca-ES" sz="7200" dirty="0">
                <a:latin typeface="+mj-lt"/>
              </a:rPr>
              <a:t>l’organització comunicarà el nom i/o noms dels guanyadors. Per a tal efecte s’utilitzarà les xarxes socials de FAMPA Castelló - Penyagolosa, així com un correu electrònic personalitzat per als guanyadors. </a:t>
            </a:r>
          </a:p>
          <a:p>
            <a:pPr marL="0" indent="0" algn="just">
              <a:buNone/>
            </a:pPr>
            <a:r>
              <a:rPr lang="ca-ES" sz="7200" b="1" dirty="0">
                <a:solidFill>
                  <a:srgbClr val="FF0000"/>
                </a:solidFill>
                <a:latin typeface="+mj-lt"/>
              </a:rPr>
              <a:t>El 11 de juny </a:t>
            </a:r>
            <a:r>
              <a:rPr lang="ca-ES" sz="7200" dirty="0">
                <a:latin typeface="+mj-lt"/>
              </a:rPr>
              <a:t>es farà el lliurament del premi. És imprescindible que les persones guanyadores assisteixin a l’esmentat acte per a la recepció del premi i realitzar la fotografia corresponent.</a:t>
            </a:r>
          </a:p>
          <a:p>
            <a:pPr marL="0" indent="0" algn="just">
              <a:buNone/>
            </a:pPr>
            <a:r>
              <a:rPr lang="ca-ES" sz="7200" dirty="0">
                <a:latin typeface="+mj-lt"/>
              </a:rPr>
              <a:t>Es concediran 2 premis per a cada categoria.</a:t>
            </a:r>
            <a:endParaRPr lang="es-ES" sz="7200" dirty="0">
              <a:latin typeface="+mj-lt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ca-ES" sz="2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277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dirty="0"/>
            </a:br>
            <a:endParaRPr lang="ca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23528" y="343704"/>
            <a:ext cx="8568952" cy="626469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dirty="0"/>
              <a:t>II CONCURS DE CREATIVITAT DIRIGIT A XIQUETS/ES I ADOLESCENTS DE CEAPA I PLAY-DOH</a:t>
            </a:r>
          </a:p>
          <a:p>
            <a:pPr marL="0" indent="0" algn="just">
              <a:spcBef>
                <a:spcPts val="0"/>
              </a:spcBef>
              <a:buNone/>
            </a:pPr>
            <a:endParaRPr lang="es-ES" sz="1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es-ES" sz="1800" dirty="0"/>
              <a:t>L’objectiu del concurs es potenciar en els xiquets/es la creativitat, imaginació, raonament analític i resolució de problemes, habilitats motores i conceptes matemátics básics, totes elles habilitats fonamentals per descobrir el mon d’una manera innovadora, per al seu procés d’aprenentatge i per al seu desenvolupament integral. </a:t>
            </a:r>
            <a:r>
              <a:rPr lang="es-ES" sz="1800" dirty="0">
                <a:hlinkClick r:id="rId2"/>
              </a:rPr>
              <a:t>https://ceapaconcursos.es/concurso/11</a:t>
            </a:r>
            <a:r>
              <a:rPr lang="es-ES" sz="1800" dirty="0"/>
              <a:t> Inscripcións fins 1 d’abril 2018</a:t>
            </a:r>
          </a:p>
          <a:p>
            <a:pPr marL="0" indent="0" algn="just">
              <a:spcBef>
                <a:spcPts val="0"/>
              </a:spcBef>
              <a:buNone/>
            </a:pPr>
            <a:endParaRPr lang="es-ES" sz="18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CD1E3BD-FEB2-401C-BD61-32586F88D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071" y="3212976"/>
            <a:ext cx="5832648" cy="3106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E26A1-A190-4AF4-AAAE-270C94C204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26" y="3212976"/>
            <a:ext cx="1385787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02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95536" y="204864"/>
            <a:ext cx="8424936" cy="64644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ca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ca-E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PARTICIPACIÓ EN ENCONTRES EDUCATIUS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a-ES" sz="1800" dirty="0">
                <a:cs typeface="Arial" pitchFamily="34" charset="0"/>
              </a:rPr>
              <a:t>Seguirem potenciant la presencia de la federació en aquells encontres educatius com la festa per la llengua que organitza escola valenciana, i aquest any també celebrarem el 40 aniversari de la nostra Federació amb un acte ple d’activitats per a disfrutar en Família.</a:t>
            </a:r>
          </a:p>
          <a:p>
            <a:pPr marL="0" indent="0" algn="just">
              <a:spcBef>
                <a:spcPts val="0"/>
              </a:spcBef>
              <a:buNone/>
            </a:pPr>
            <a:endParaRPr lang="ca-ES" dirty="0"/>
          </a:p>
          <a:p>
            <a:r>
              <a:rPr lang="ca-ES" sz="1800" b="1" dirty="0"/>
              <a:t>LA FESTA PER LA LLENGUA 2018 SERÀ EL 22 D’ABRIL A LA VALL D’UIXÒ:</a:t>
            </a:r>
          </a:p>
          <a:p>
            <a:pPr marL="0" indent="0">
              <a:buNone/>
            </a:pPr>
            <a:r>
              <a:rPr lang="ca-ES" sz="1800" dirty="0"/>
              <a:t>Com tots els anys la FAPA participarà en l’acte i també les AMPA esteu invitades com tots els anys a participar amb tallers educatius, l’acte organitzat per escola valenciana també contarà amb actuacions musicals.</a:t>
            </a:r>
          </a:p>
          <a:p>
            <a:pPr marL="0" indent="0">
              <a:buNone/>
            </a:pPr>
            <a:endParaRPr lang="ca-ES" sz="1800" dirty="0"/>
          </a:p>
          <a:p>
            <a:pPr marL="0" indent="0">
              <a:buNone/>
            </a:pPr>
            <a:endParaRPr lang="ca-ES" sz="1800" dirty="0"/>
          </a:p>
          <a:p>
            <a:pPr marL="0" indent="0">
              <a:buNone/>
            </a:pPr>
            <a:endParaRPr lang="ca-ES" sz="1800" dirty="0"/>
          </a:p>
          <a:p>
            <a:pPr marL="0" indent="0">
              <a:buNone/>
            </a:pPr>
            <a:endParaRPr lang="ca-ES" sz="1800" dirty="0"/>
          </a:p>
          <a:p>
            <a:pPr marL="0" indent="0">
              <a:buNone/>
            </a:pPr>
            <a:endParaRPr lang="ca-ES" sz="1800" dirty="0"/>
          </a:p>
          <a:p>
            <a:pPr marL="0" indent="0">
              <a:buNone/>
            </a:pPr>
            <a:endParaRPr lang="ca-ES" sz="1800" dirty="0"/>
          </a:p>
          <a:p>
            <a:pPr marL="0" indent="0">
              <a:buNone/>
            </a:pPr>
            <a:endParaRPr lang="ca-ES" sz="1800" dirty="0"/>
          </a:p>
          <a:p>
            <a:r>
              <a:rPr lang="ca-ES" sz="1800" b="1" dirty="0"/>
              <a:t>FESTA 40 ANIVERSARI DE FAPA CASTELLO:</a:t>
            </a:r>
          </a:p>
          <a:p>
            <a:pPr marL="0" indent="0">
              <a:buNone/>
            </a:pPr>
            <a:r>
              <a:rPr lang="ca-ES" sz="1800" dirty="0"/>
              <a:t>Aquest any coincidint en l’aniversari de la fundació de la nostra federació, volem organitzar una festa on esteu invitades totes les AMPA, serà un acte ple d’activitats per a tota la família i amb l’actuació d’un grup musical.</a:t>
            </a:r>
          </a:p>
          <a:p>
            <a:pPr marL="0" indent="0">
              <a:buNone/>
            </a:pPr>
            <a:endParaRPr lang="ca-ES" sz="1800" dirty="0"/>
          </a:p>
          <a:p>
            <a:pPr marL="0" indent="0">
              <a:buNone/>
            </a:pPr>
            <a:endParaRPr lang="ca-ES" sz="1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69AFA28-F326-4D84-8BC2-76ECA19BF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32956"/>
            <a:ext cx="2376264" cy="198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13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95536" y="204864"/>
            <a:ext cx="8424936" cy="64644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ca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3B562CF-2EBF-4C9F-B045-D7269D55F9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4664"/>
            <a:ext cx="4896544" cy="61206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058795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73050"/>
            <a:ext cx="8291264" cy="632430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endParaRPr lang="ca-ES" sz="3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>
              <a:buNone/>
            </a:pPr>
            <a:r>
              <a:rPr lang="ca-ES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5.- ORGANITZACIÓ JORNADES FORMATIVES I XARRADES</a:t>
            </a:r>
          </a:p>
          <a:p>
            <a:pPr>
              <a:buNone/>
            </a:pPr>
            <a:endParaRPr lang="ca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</a:pPr>
            <a:endParaRPr lang="ca-ES" sz="3500" dirty="0">
              <a:cs typeface="Arial" pitchFamily="34" charset="0"/>
            </a:endParaRPr>
          </a:p>
          <a:p>
            <a:pPr lvl="0"/>
            <a:r>
              <a:rPr lang="ca-ES" b="1" u="sng" dirty="0">
                <a:solidFill>
                  <a:srgbClr val="FF0000"/>
                </a:solidFill>
              </a:rPr>
              <a:t>Programa d’escoles de famílies</a:t>
            </a:r>
            <a:r>
              <a:rPr lang="ca-ES" dirty="0"/>
              <a:t>. On teníem previst tallers de cursos formatius que contribuiran al benestar de les famílies en el marc de la igualtat en la diversitat, donant recursos i habilitats per resoldre conflictes.</a:t>
            </a:r>
            <a:endParaRPr lang="es-ES" dirty="0"/>
          </a:p>
          <a:p>
            <a:pPr lvl="0"/>
            <a:r>
              <a:rPr lang="ca-ES" b="1" u="sng" dirty="0">
                <a:solidFill>
                  <a:srgbClr val="FF0000"/>
                </a:solidFill>
              </a:rPr>
              <a:t>Programa de la diversitat familiar</a:t>
            </a:r>
            <a:r>
              <a:rPr lang="ca-ES" dirty="0"/>
              <a:t>.- On tenim previstes dos  Jornades, en col·laboració amb el col·lectiu LAMBDA, per treballar la diversitat , estructura y composició dels diferents tipus de famílies. Tenim previst participació de la entitat “Conters familiars”, i sexòloga que tracta el tema de la integració “Diversitat familiar.” </a:t>
            </a:r>
            <a:endParaRPr lang="es-ES" dirty="0"/>
          </a:p>
          <a:p>
            <a:pPr lvl="0"/>
            <a:r>
              <a:rPr lang="ca-ES" b="1" u="sng" dirty="0">
                <a:solidFill>
                  <a:srgbClr val="FF0000"/>
                </a:solidFill>
              </a:rPr>
              <a:t>Programa per la igualtat de tracte i  no discriminació</a:t>
            </a:r>
            <a:r>
              <a:rPr lang="ca-ES" dirty="0"/>
              <a:t>.- Ací tractarem la igualtat de tracte i la no discriminació, en col·laboració amb la Associació per la coeducació i psicòleg.  Ací inclourem també la violència de gènere.</a:t>
            </a:r>
            <a:endParaRPr lang="es-ES" dirty="0"/>
          </a:p>
          <a:p>
            <a:r>
              <a:rPr lang="ca-ES" dirty="0"/>
              <a:t>Un projecte en el que també volem participar es en el </a:t>
            </a:r>
            <a:r>
              <a:rPr lang="ca-ES" b="1" u="sng" dirty="0">
                <a:solidFill>
                  <a:srgbClr val="FF0000"/>
                </a:solidFill>
              </a:rPr>
              <a:t>“Manual menstrual per primària i ESO”,</a:t>
            </a:r>
            <a:r>
              <a:rPr lang="ca-ES" b="1" dirty="0">
                <a:solidFill>
                  <a:srgbClr val="FF0000"/>
                </a:solidFill>
              </a:rPr>
              <a:t> </a:t>
            </a:r>
            <a:r>
              <a:rPr lang="ca-ES" dirty="0"/>
              <a:t>en col·laboració amb el col·lectiu </a:t>
            </a:r>
            <a:r>
              <a:rPr lang="ca-ES" dirty="0" err="1"/>
              <a:t>Matria</a:t>
            </a:r>
            <a:r>
              <a:rPr lang="ca-ES" dirty="0"/>
              <a:t>.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sz="2200" dirty="0">
              <a:cs typeface="Arial" pitchFamily="34" charset="0"/>
            </a:endParaRPr>
          </a:p>
          <a:p>
            <a:pPr>
              <a:buNone/>
            </a:pPr>
            <a:endParaRPr lang="ca-ES" sz="2200" dirty="0">
              <a:cs typeface="Arial" pitchFamily="34" charset="0"/>
            </a:endParaRPr>
          </a:p>
          <a:p>
            <a:pPr>
              <a:buNone/>
            </a:pPr>
            <a:endParaRPr lang="ca-ES" sz="2200" dirty="0">
              <a:cs typeface="Arial" pitchFamily="34" charset="0"/>
            </a:endParaRPr>
          </a:p>
          <a:p>
            <a:pPr>
              <a:buNone/>
            </a:pPr>
            <a:endParaRPr lang="ca-E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>
              <a:buNone/>
            </a:pPr>
            <a:endParaRPr lang="ca-E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>
              <a:buNone/>
            </a:pPr>
            <a:endParaRPr lang="ca-ES" sz="2000" dirty="0"/>
          </a:p>
          <a:p>
            <a:pPr algn="just">
              <a:buNone/>
            </a:pPr>
            <a:r>
              <a:rPr lang="ca-ES" sz="2000" dirty="0"/>
              <a:t> </a:t>
            </a: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222946"/>
            <a:ext cx="8424936" cy="625229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ca-ES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1.-CONSOLIDACIÓ SERVEIS BÀSICS:</a:t>
            </a:r>
          </a:p>
          <a:p>
            <a:pPr algn="just">
              <a:spcBef>
                <a:spcPts val="0"/>
              </a:spcBef>
              <a:buNone/>
            </a:pPr>
            <a:endParaRPr lang="ca-ES" sz="1800" dirty="0">
              <a:latin typeface="+mj-lt"/>
            </a:endParaRP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latin typeface="+mj-lt"/>
              </a:rPr>
              <a:t>FAMPA Castelló Penyagolosa seguirà com tots els anys per a tasques que han anat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latin typeface="+mj-lt"/>
              </a:rPr>
              <a:t>consolidant-se any rere any. Com son l'assessorament a les AMPA i la formació a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latin typeface="+mj-lt"/>
              </a:rPr>
              <a:t>mares i pares.</a:t>
            </a:r>
          </a:p>
          <a:p>
            <a:pPr algn="just">
              <a:spcBef>
                <a:spcPts val="0"/>
              </a:spcBef>
              <a:buNone/>
            </a:pPr>
            <a:endParaRPr lang="ca-ES" sz="1800" dirty="0">
              <a:latin typeface="+mj-lt"/>
            </a:endParaRPr>
          </a:p>
          <a:p>
            <a:pPr algn="just">
              <a:spcBef>
                <a:spcPts val="0"/>
              </a:spcBef>
            </a:pPr>
            <a:r>
              <a:rPr lang="ca-ES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ASESORAMENT:</a:t>
            </a:r>
          </a:p>
          <a:p>
            <a:pPr marL="0" indent="0" algn="just">
              <a:spcBef>
                <a:spcPts val="0"/>
              </a:spcBef>
              <a:buNone/>
            </a:pPr>
            <a:endParaRPr lang="ca-ES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latin typeface="+mj-lt"/>
                <a:cs typeface="Arial" pitchFamily="34" charset="0"/>
              </a:rPr>
              <a:t>Comptem amb els serveis professionals d’ una consultoria laboral,  comptable y fiscal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latin typeface="+mj-lt"/>
                <a:cs typeface="Arial" pitchFamily="34" charset="0"/>
              </a:rPr>
              <a:t>per atendre les demandes de les AMPA i també ofereix els serveis a les AMPA a preus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latin typeface="+mj-lt"/>
                <a:cs typeface="Arial" pitchFamily="34" charset="0"/>
              </a:rPr>
              <a:t>raonables. Així com també comptem amb el servei d’una assegurança de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latin typeface="+mj-lt"/>
                <a:cs typeface="Arial" pitchFamily="34" charset="0"/>
              </a:rPr>
              <a:t>responsabilitat civil. 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latin typeface="+mj-lt"/>
              </a:rPr>
              <a:t>Les demandes respecte al funcionament, normativa i legislació son ateses per el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latin typeface="+mj-lt"/>
              </a:rPr>
              <a:t>personal d’oficina.</a:t>
            </a:r>
          </a:p>
          <a:p>
            <a:pPr algn="just">
              <a:spcBef>
                <a:spcPts val="0"/>
              </a:spcBef>
              <a:buNone/>
            </a:pPr>
            <a:endParaRPr lang="ca-ES" sz="2200" dirty="0"/>
          </a:p>
          <a:p>
            <a:r>
              <a:rPr lang="ca-ES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FORMACIÓ: ESCOLA DE PARES</a:t>
            </a:r>
          </a:p>
          <a:p>
            <a:pPr algn="just">
              <a:buNone/>
            </a:pPr>
            <a:r>
              <a:rPr lang="es-ES" sz="1800" dirty="0"/>
              <a:t>Podeu veure els vídeos de presentació de les xarrades dels formadors i formadores de</a:t>
            </a:r>
          </a:p>
          <a:p>
            <a:pPr algn="just">
              <a:buNone/>
            </a:pPr>
            <a:r>
              <a:rPr lang="es-ES" sz="1800" dirty="0"/>
              <a:t>FAPA als següents enllaços:</a:t>
            </a:r>
          </a:p>
          <a:p>
            <a:pPr>
              <a:buNone/>
            </a:pPr>
            <a:r>
              <a:rPr lang="en-US" sz="1800" u="sng" dirty="0">
                <a:hlinkClick r:id="rId2"/>
              </a:rPr>
              <a:t>https://comunicacionfampa.wixsite.com/formacion</a:t>
            </a:r>
            <a:endParaRPr lang="es-ES" sz="1800" dirty="0"/>
          </a:p>
          <a:p>
            <a:pPr algn="just">
              <a:spcBef>
                <a:spcPts val="0"/>
              </a:spcBef>
              <a:buNone/>
            </a:pPr>
            <a:endParaRPr lang="ca-ES" sz="2200" dirty="0"/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4F406CB-AF83-416F-AA50-6EF8C8C55F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282552"/>
            <a:ext cx="8568953" cy="638680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735760724"/>
      </p:ext>
    </p:extLst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7">
            <a:extLst>
              <a:ext uri="{FF2B5EF4-FFF2-40B4-BE49-F238E27FC236}">
                <a16:creationId xmlns:a16="http://schemas.microsoft.com/office/drawing/2014/main" id="{C8A38561-56EC-4C7A-95C4-E033E6B0D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332656"/>
            <a:ext cx="5400600" cy="6336704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2834798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2646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ca-ES" sz="1800" b="1" dirty="0">
                <a:cs typeface="Arial" pitchFamily="34" charset="0"/>
              </a:rPr>
              <a:t>2.- CONSOLIDACIÓ GABINET DE PREMSA I COMUNICACIÓ:</a:t>
            </a:r>
          </a:p>
          <a:p>
            <a:pPr>
              <a:buNone/>
            </a:pPr>
            <a:r>
              <a:rPr lang="ca-ES" sz="1800" dirty="0">
                <a:cs typeface="Arial" pitchFamily="34" charset="0"/>
              </a:rPr>
              <a:t>Es una eina fonamental per fomentar la participació i comunicació de les AMPA.</a:t>
            </a:r>
          </a:p>
          <a:p>
            <a:pPr algn="just">
              <a:buNone/>
            </a:pPr>
            <a:endParaRPr lang="ca-ES" sz="1800" dirty="0">
              <a:cs typeface="Arial" pitchFamily="34" charset="0"/>
            </a:endParaRPr>
          </a:p>
          <a:p>
            <a:pPr algn="just">
              <a:buNone/>
            </a:pPr>
            <a:r>
              <a:rPr lang="ca-ES" sz="1800" b="1" i="1" dirty="0">
                <a:cs typeface="Arial" pitchFamily="34" charset="0"/>
              </a:rPr>
              <a:t>Presencia en Xarxes Socials:</a:t>
            </a:r>
          </a:p>
          <a:p>
            <a:pPr>
              <a:buNone/>
            </a:pPr>
            <a:r>
              <a:rPr lang="ca-ES" sz="1800" b="1" dirty="0">
                <a:cs typeface="Arial" pitchFamily="34" charset="0"/>
                <a:hlinkClick r:id="rId2"/>
              </a:rPr>
              <a:t>www.fapacastello.com</a:t>
            </a:r>
            <a:endParaRPr lang="ca-ES" sz="1800" b="1" dirty="0">
              <a:cs typeface="Arial" pitchFamily="34" charset="0"/>
            </a:endParaRPr>
          </a:p>
          <a:p>
            <a:pPr>
              <a:buNone/>
            </a:pPr>
            <a:r>
              <a:rPr lang="ca-ES" sz="1800" b="1" dirty="0">
                <a:cs typeface="Arial" pitchFamily="34" charset="0"/>
                <a:hlinkClick r:id="rId3"/>
              </a:rPr>
              <a:t>https://www.facebook.com/fapa.penyagolosa/?fref=ts</a:t>
            </a:r>
            <a:endParaRPr lang="ca-ES" sz="1800" b="1" dirty="0">
              <a:cs typeface="Arial" pitchFamily="34" charset="0"/>
            </a:endParaRPr>
          </a:p>
          <a:p>
            <a:pPr lvl="0">
              <a:buNone/>
            </a:pPr>
            <a:r>
              <a:rPr lang="es-ES" sz="1800" b="1" i="1" u="sng" dirty="0">
                <a:solidFill>
                  <a:srgbClr val="0033CC"/>
                </a:solidFill>
                <a:cs typeface="Arial" pitchFamily="34"/>
              </a:rPr>
              <a:t>Twitter: @fapacs</a:t>
            </a:r>
            <a:endParaRPr lang="ca-ES" sz="1800" b="1" i="1" u="sng" dirty="0">
              <a:solidFill>
                <a:srgbClr val="0033CC"/>
              </a:solidFill>
              <a:cs typeface="Arial" pitchFamily="34" charset="0"/>
            </a:endParaRPr>
          </a:p>
          <a:p>
            <a:pPr>
              <a:buNone/>
            </a:pPr>
            <a:endParaRPr lang="ca-ES" sz="1800" b="1" i="1" dirty="0">
              <a:cs typeface="Arial" pitchFamily="34" charset="0"/>
            </a:endParaRPr>
          </a:p>
          <a:p>
            <a:pPr>
              <a:buNone/>
            </a:pPr>
            <a:r>
              <a:rPr lang="ca-ES" sz="1800" b="1" i="1" dirty="0">
                <a:cs typeface="Arial" pitchFamily="34" charset="0"/>
              </a:rPr>
              <a:t>Presencia en mitjans de comunicació</a:t>
            </a:r>
          </a:p>
          <a:p>
            <a:pPr>
              <a:buNone/>
            </a:pPr>
            <a:r>
              <a:rPr lang="ca-ES" sz="1800" b="1" i="1" dirty="0">
                <a:cs typeface="Arial" pitchFamily="34" charset="0"/>
              </a:rPr>
              <a:t>Correus corporatius:</a:t>
            </a:r>
          </a:p>
          <a:p>
            <a:r>
              <a:rPr lang="ca-ES" sz="1800" b="1" i="1" dirty="0">
                <a:cs typeface="Arial" pitchFamily="34" charset="0"/>
                <a:hlinkClick r:id="rId4"/>
              </a:rPr>
              <a:t>info@fapacastello.com</a:t>
            </a:r>
            <a:r>
              <a:rPr lang="ca-ES" sz="1800" b="1" i="1" dirty="0">
                <a:cs typeface="Arial" pitchFamily="34" charset="0"/>
              </a:rPr>
              <a:t> (administració, informació en general)</a:t>
            </a:r>
          </a:p>
          <a:p>
            <a:r>
              <a:rPr lang="ca-ES" sz="1800" b="1" i="1" dirty="0">
                <a:cs typeface="Arial" pitchFamily="34" charset="0"/>
                <a:hlinkClick r:id="rId5"/>
              </a:rPr>
              <a:t>formacio@fapacastello.com</a:t>
            </a:r>
            <a:r>
              <a:rPr lang="ca-ES" sz="1800" b="1" i="1" dirty="0">
                <a:cs typeface="Arial" pitchFamily="34" charset="0"/>
              </a:rPr>
              <a:t> (organització escola de pares i mares)</a:t>
            </a:r>
          </a:p>
          <a:p>
            <a:pPr marL="0" indent="0">
              <a:buNone/>
            </a:pPr>
            <a:endParaRPr lang="ca-ES" sz="1800" b="1" i="1" dirty="0">
              <a:cs typeface="Arial" pitchFamily="34" charset="0"/>
            </a:endParaRPr>
          </a:p>
          <a:p>
            <a:endParaRPr lang="ca-ES" sz="2200" b="1" i="1" dirty="0">
              <a:cs typeface="Arial" pitchFamily="34" charset="0"/>
            </a:endParaRPr>
          </a:p>
          <a:p>
            <a:pPr>
              <a:buNone/>
            </a:pPr>
            <a:endParaRPr lang="ca-ES" sz="2200" dirty="0">
              <a:cs typeface="Arial" pitchFamily="34" charset="0"/>
            </a:endParaRPr>
          </a:p>
          <a:p>
            <a:pPr>
              <a:buNone/>
            </a:pPr>
            <a:endParaRPr lang="ca-ES" sz="2500" dirty="0">
              <a:cs typeface="Arial" pitchFamily="34" charset="0"/>
            </a:endParaRPr>
          </a:p>
          <a:p>
            <a:pPr>
              <a:buNone/>
            </a:pPr>
            <a:endParaRPr lang="ca-ES" sz="2200" dirty="0">
              <a:cs typeface="Arial" pitchFamily="34" charset="0"/>
            </a:endParaRPr>
          </a:p>
          <a:p>
            <a:pPr>
              <a:buNone/>
            </a:pPr>
            <a:endParaRPr lang="ca-ES" sz="2500" dirty="0">
              <a:cs typeface="Arial" pitchFamily="34" charset="0"/>
            </a:endParaRPr>
          </a:p>
          <a:p>
            <a:pPr>
              <a:buNone/>
            </a:pPr>
            <a:endParaRPr lang="ca-E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>
              <a:buNone/>
            </a:pPr>
            <a:endParaRPr lang="ca-ES" dirty="0"/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266849"/>
            <a:ext cx="8496944" cy="632430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ca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3.- PARTICIPACIO I MOVILITZACIÓ ACTES I CAMPANYES EN DEFENSA DE L’ESCOLA PÚBLICA</a:t>
            </a:r>
          </a:p>
          <a:p>
            <a:pPr>
              <a:buNone/>
            </a:pPr>
            <a:endParaRPr lang="ca-E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cs typeface="Arial" pitchFamily="34" charset="0"/>
              </a:rPr>
              <a:t>Fapa Castelló Penyagolosa, participarà en tots aquells actes i campanyes que defensen el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dirty="0">
                <a:cs typeface="Arial" pitchFamily="34" charset="0"/>
              </a:rPr>
              <a:t>nostre model d’escola pública,  </a:t>
            </a:r>
            <a:r>
              <a:rPr lang="ca-ES" sz="1800" b="1" dirty="0">
                <a:cs typeface="Arial" pitchFamily="34" charset="0"/>
              </a:rPr>
              <a:t>es molt important la suma de forces, per fer front a</a:t>
            </a:r>
          </a:p>
          <a:p>
            <a:pPr algn="just">
              <a:spcBef>
                <a:spcPts val="0"/>
              </a:spcBef>
              <a:buNone/>
            </a:pPr>
            <a:r>
              <a:rPr lang="ca-ES" sz="1800" b="1" dirty="0">
                <a:cs typeface="Arial" pitchFamily="34" charset="0"/>
              </a:rPr>
              <a:t>qualsevol política educativa que ataca aquest model.</a:t>
            </a:r>
          </a:p>
          <a:p>
            <a:pPr marL="0" indent="0" algn="just">
              <a:buNone/>
            </a:pPr>
            <a:r>
              <a:rPr lang="ca-ES" sz="1800" dirty="0"/>
              <a:t>Donem suport a totes aquelles AMPA i centres públics federats en les seues reivindicacions i reclamacions sobre infraestructures, dotacions i recursos front a l’administració. Ajudarem i acompanyarem als membres que representen L’AMPA front a qualsevol queixa o reivindicació front a Inspecció, Direcció Territorial, Ajuntament o qualsevol altra Administració Pública.</a:t>
            </a:r>
          </a:p>
          <a:p>
            <a:pPr marL="0" indent="0" algn="just">
              <a:buNone/>
            </a:pPr>
            <a:r>
              <a:rPr lang="ca-ES" sz="1800" dirty="0"/>
              <a:t>Per aquest motiu s’ha establert un calendari de reunions amb la Direcció Territorial que va començar en setembre de 2015 i que cada mes es va complint per transmetre les principals necessitats de les AMPA en la província.</a:t>
            </a:r>
          </a:p>
          <a:p>
            <a:pPr marL="0" indent="0" algn="just">
              <a:buNone/>
            </a:pPr>
            <a:r>
              <a:rPr lang="ca-ES" sz="1800" dirty="0"/>
              <a:t>A nivell Estatal, Fampa forma part de la CEAPA (Confederació Espanyola d’ Associacions de Mares i Pares d’alumnes) que al mateix temps pertany també a la Plataforma Estatal por la ensenyanza pública. I a nivell autonòmic Fampa pertany també a la plataforma per l’ensenyament públic junt amb les altres dos federacions. Per altra banda també formen part de la Confederació d’AMPA Gonzalo Anaya.</a:t>
            </a:r>
            <a:endParaRPr lang="ca-ES" sz="2200" dirty="0"/>
          </a:p>
          <a:p>
            <a:pPr marL="0" indent="0" algn="just">
              <a:buNone/>
            </a:pPr>
            <a:endParaRPr lang="ca-ES" sz="1800" dirty="0"/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39968" y="332656"/>
            <a:ext cx="8552512" cy="633670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ca-ES" sz="1800" dirty="0"/>
              <a:t>Aquestes son algunes de les campanyes que iniciades aquest any per les distintes entitats de les que formem part.</a:t>
            </a:r>
          </a:p>
          <a:p>
            <a:pPr marL="0" indent="0">
              <a:buNone/>
            </a:pPr>
            <a:r>
              <a:rPr lang="ca-E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CEAPA</a:t>
            </a:r>
          </a:p>
          <a:p>
            <a:pPr marL="0" indent="0">
              <a:buNone/>
            </a:pPr>
            <a:endParaRPr lang="ca-ES" sz="2000" dirty="0"/>
          </a:p>
          <a:p>
            <a:pPr marL="0" indent="0">
              <a:buNone/>
            </a:pPr>
            <a:endParaRPr lang="ca-ES" sz="2000" dirty="0"/>
          </a:p>
          <a:p>
            <a:pPr marL="0" indent="0">
              <a:buNone/>
            </a:pPr>
            <a:endParaRPr lang="ca-ES" sz="2000" dirty="0"/>
          </a:p>
          <a:p>
            <a:pPr marL="0" indent="0">
              <a:buNone/>
            </a:pPr>
            <a:endParaRPr lang="ca-ES" sz="2000" dirty="0"/>
          </a:p>
          <a:p>
            <a:pPr marL="0" indent="0">
              <a:buNone/>
            </a:pPr>
            <a:endParaRPr lang="ca-ES" sz="2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1C5E947-DB9F-4217-BDBF-A3E5D27D3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05" y="1355832"/>
            <a:ext cx="3727975" cy="519232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BA3746A-AC96-4B34-8D45-76281D4EC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217" y="1355831"/>
            <a:ext cx="3916650" cy="51767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20167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7112" cy="562074"/>
          </a:xfrm>
        </p:spPr>
        <p:txBody>
          <a:bodyPr>
            <a:normAutofit fontScale="90000"/>
          </a:bodyPr>
          <a:lstStyle/>
          <a:p>
            <a:pPr algn="l"/>
            <a:br>
              <a:rPr lang="ca-ES" sz="2000" dirty="0"/>
            </a:br>
            <a:r>
              <a:rPr lang="ca-ES" sz="2000" b="1" u="sng" dirty="0"/>
              <a:t>Plataforma per l’ensenyament públic</a:t>
            </a:r>
          </a:p>
        </p:txBody>
      </p:sp>
      <p:pic>
        <p:nvPicPr>
          <p:cNvPr id="7" name="Marcador de contenido 6" descr="C:\Users\FAPA2\AppData\Local\Microsoft\Windows\INetCache\Content.Word\roda premsa plataforma 2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8648"/>
            <a:ext cx="4968552" cy="32684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" name="Marcador de contenido 9" descr="C:\Users\FAPA2\AppData\Local\Microsoft\Windows\INetCache\Content.Word\roda premsa plataforma1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61048"/>
            <a:ext cx="4038600" cy="254670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27835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pPr algn="l"/>
            <a:r>
              <a:rPr lang="ca-ES" sz="1800" b="1" u="sng" dirty="0"/>
              <a:t>Confederación Gonzalo Anaya</a:t>
            </a:r>
            <a:endParaRPr lang="ca-ES" sz="18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92696"/>
            <a:ext cx="5328592" cy="57148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367449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1043</Words>
  <Application>Microsoft Office PowerPoint</Application>
  <PresentationFormat>Presentación en pantalla (4:3)</PresentationFormat>
  <Paragraphs>131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de Office</vt:lpstr>
      <vt:lpstr>PROJECTE D’ACTIVITATS 2018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Plataforma per l’ensenyament públic</vt:lpstr>
      <vt:lpstr>Confederación Gonzalo Anaya</vt:lpstr>
      <vt:lpstr>Presentación de PowerPoint</vt:lpstr>
      <vt:lpstr>Presentación de PowerPoint</vt:lpstr>
      <vt:lpstr>Presentación de PowerPoint</vt:lpstr>
      <vt:lpstr>Presentación de PowerPoint</vt:lpstr>
      <vt:lpstr> 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PROJECTE  ACTIVITATS 2015</dc:title>
  <dc:creator>MPILAR</dc:creator>
  <cp:lastModifiedBy>FAPA Fapa</cp:lastModifiedBy>
  <cp:revision>181</cp:revision>
  <cp:lastPrinted>2018-01-30T09:45:04Z</cp:lastPrinted>
  <dcterms:created xsi:type="dcterms:W3CDTF">2016-02-09T09:11:32Z</dcterms:created>
  <dcterms:modified xsi:type="dcterms:W3CDTF">2018-01-31T09:01:18Z</dcterms:modified>
</cp:coreProperties>
</file>